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41"/>
  </p:notesMasterIdLst>
  <p:sldIdLst>
    <p:sldId id="267" r:id="rId2"/>
    <p:sldId id="283" r:id="rId3"/>
    <p:sldId id="268" r:id="rId4"/>
    <p:sldId id="269" r:id="rId5"/>
    <p:sldId id="270" r:id="rId6"/>
    <p:sldId id="271" r:id="rId7"/>
    <p:sldId id="272" r:id="rId8"/>
    <p:sldId id="277" r:id="rId9"/>
    <p:sldId id="273" r:id="rId10"/>
    <p:sldId id="274" r:id="rId11"/>
    <p:sldId id="276" r:id="rId12"/>
    <p:sldId id="278" r:id="rId13"/>
    <p:sldId id="279" r:id="rId14"/>
    <p:sldId id="280" r:id="rId15"/>
    <p:sldId id="281" r:id="rId16"/>
    <p:sldId id="282" r:id="rId17"/>
    <p:sldId id="299" r:id="rId18"/>
    <p:sldId id="298" r:id="rId19"/>
    <p:sldId id="286" r:id="rId20"/>
    <p:sldId id="285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297" r:id="rId39"/>
    <p:sldId id="264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5" autoAdjust="0"/>
    <p:restoredTop sz="94660"/>
  </p:normalViewPr>
  <p:slideViewPr>
    <p:cSldViewPr>
      <p:cViewPr>
        <p:scale>
          <a:sx n="81" d="100"/>
          <a:sy n="81" d="100"/>
        </p:scale>
        <p:origin x="1507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1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35BF2-12EB-43A5-A270-8462632C8430}" type="datetimeFigureOut">
              <a:rPr lang="en-US" smtClean="0"/>
              <a:pPr/>
              <a:t>7/14/2017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A26E-98F4-47B3-9D37-EC145948F1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4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temp_2_SOG_title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6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600" y="2232025"/>
            <a:ext cx="5534025" cy="2378075"/>
          </a:xfrm>
          <a:ln algn="ctr"/>
        </p:spPr>
        <p:txBody>
          <a:bodyPr/>
          <a:lstStyle>
            <a:lvl1pPr>
              <a:lnSpc>
                <a:spcPct val="90000"/>
              </a:lnSpc>
              <a:defRPr sz="36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700463" y="4897438"/>
            <a:ext cx="5237162" cy="930275"/>
          </a:xfrm>
          <a:ln algn="ctr"/>
        </p:spPr>
        <p:txBody>
          <a:bodyPr anchor="b"/>
          <a:lstStyle>
            <a:lvl1pPr marL="0" indent="0" algn="r">
              <a:buFont typeface="Wingdings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5535613" y="6270625"/>
            <a:ext cx="3402012" cy="457200"/>
          </a:xfrm>
          <a:prstGeom prst="rect">
            <a:avLst/>
          </a:prstGeom>
          <a:ln w="12700" algn="ctr"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B2B2B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temp_2_SOG_text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4775" y="6665913"/>
            <a:ext cx="2112963" cy="195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45720" tIns="0" rIns="0" bIns="0" anchor="b"/>
          <a:lstStyle/>
          <a:p>
            <a:pPr>
              <a:lnSpc>
                <a:spcPct val="85000"/>
              </a:lnSpc>
              <a:tabLst>
                <a:tab pos="1598613" algn="r"/>
              </a:tabLst>
              <a:defRPr/>
            </a:pPr>
            <a:r>
              <a:rPr lang="en-US" altLang="en-US" sz="800" dirty="0">
                <a:solidFill>
                  <a:srgbClr val="969696"/>
                </a:solidFill>
                <a:cs typeface="Arial" charset="0"/>
              </a:rPr>
              <a:t>Confidential 	 ©2011 Syntel, Inc.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071938" y="6596063"/>
            <a:ext cx="1000125" cy="261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5EC35A-8438-490D-8464-C25E5CFECC00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3363" y="1112838"/>
            <a:ext cx="4260850" cy="49609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12838"/>
            <a:ext cx="4260850" cy="49609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C123C-7BE5-4095-BD8C-C176E014621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3" y="28575"/>
            <a:ext cx="8770937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33363" y="1112838"/>
            <a:ext cx="8674100" cy="4960937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8B8F8-124F-4084-918C-48FE3CC977A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33363" y="28575"/>
            <a:ext cx="8770937" cy="828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33363" y="1112838"/>
            <a:ext cx="4260850" cy="2403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12838"/>
            <a:ext cx="4260850" cy="2403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33363" y="3668713"/>
            <a:ext cx="4260850" cy="2405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13" y="3668713"/>
            <a:ext cx="4260850" cy="2405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65BEE-5BFA-4F66-865E-E172ABBAAF1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FA010-7BEA-4692-A961-67CB5DD65F2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0" descr="temp_2_SOG_text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33363" y="28575"/>
            <a:ext cx="877093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363" y="1112838"/>
            <a:ext cx="8674100" cy="496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565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3363" y="6121400"/>
            <a:ext cx="1000125" cy="2619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vert="horz" wrap="square" lIns="4572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tabLst>
                <a:tab pos="1770063" algn="r"/>
              </a:tabLst>
              <a:defRPr sz="1000" b="1">
                <a:solidFill>
                  <a:srgbClr val="5F5F5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CD343AB-A2B9-4C83-9781-1BC6747D0EA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55654" name="Text Box 6"/>
          <p:cNvSpPr txBox="1">
            <a:spLocks noChangeArrowheads="1"/>
          </p:cNvSpPr>
          <p:nvPr/>
        </p:nvSpPr>
        <p:spPr bwMode="auto">
          <a:xfrm>
            <a:off x="104775" y="6665913"/>
            <a:ext cx="2112963" cy="195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45720" tIns="0" rIns="0" bIns="0" anchor="b"/>
          <a:lstStyle/>
          <a:p>
            <a:pPr>
              <a:lnSpc>
                <a:spcPct val="85000"/>
              </a:lnSpc>
              <a:tabLst>
                <a:tab pos="1598613" algn="r"/>
              </a:tabLst>
              <a:defRPr/>
            </a:pPr>
            <a:r>
              <a:rPr lang="en-US" altLang="en-US" sz="800" dirty="0">
                <a:solidFill>
                  <a:srgbClr val="969696"/>
                </a:solidFill>
                <a:cs typeface="Arial" charset="0"/>
              </a:rPr>
              <a:t>Confidential 	 ©2010 Syntel, Inc.</a:t>
            </a:r>
          </a:p>
        </p:txBody>
      </p:sp>
      <p:sp>
        <p:nvSpPr>
          <p:cNvPr id="1556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05488" y="6137275"/>
            <a:ext cx="3338512" cy="23018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85000"/>
              </a:lnSpc>
              <a:tabLst>
                <a:tab pos="1770063" algn="r"/>
              </a:tabLst>
              <a:defRPr sz="1000" b="1">
                <a:solidFill>
                  <a:srgbClr val="5F5F5F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969963" rtl="0" eaLnBrk="0" fontAlgn="base" hangingPunct="0">
        <a:spcBef>
          <a:spcPct val="20000"/>
        </a:spcBef>
        <a:spcAft>
          <a:spcPct val="0"/>
        </a:spcAft>
        <a:buSzPct val="125000"/>
        <a:buFont typeface="Wingdings" pitchFamily="2" charset="2"/>
        <a:buBlip>
          <a:blip r:embed="rId9"/>
        </a:buBlip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69963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800" b="1">
          <a:solidFill>
            <a:schemeClr val="tx1"/>
          </a:solidFill>
          <a:latin typeface="+mn-lt"/>
        </a:defRPr>
      </a:lvl2pPr>
      <a:lvl3pPr marL="1147763" indent="-228600" algn="l" defTabSz="969963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546225" indent="-228600" algn="l" defTabSz="969963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1935163" indent="-228600" algn="l" defTabSz="969963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5pPr>
      <a:lvl6pPr marL="2392363" indent="-228600" algn="l" defTabSz="969963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6pPr>
      <a:lvl7pPr marL="2849563" indent="-228600" algn="l" defTabSz="969963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7pPr>
      <a:lvl8pPr marL="3306763" indent="-228600" algn="l" defTabSz="969963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8pPr>
      <a:lvl9pPr marL="3763963" indent="-228600" algn="l" defTabSz="969963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jaceklaskowski.gitbooks.io/mastering-apache-spark/content/spark-rdd-partitions.html" TargetMode="External"/><Relationship Id="rId2" Type="http://schemas.openxmlformats.org/officeDocument/2006/relationships/hyperlink" Target="http://learn.mapr.com/ess-360-apache-spark-essential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62200"/>
            <a:ext cx="1975449" cy="1698517"/>
          </a:xfrm>
        </p:spPr>
        <p:txBody>
          <a:bodyPr>
            <a:normAutofit/>
          </a:bodyPr>
          <a:lstStyle/>
          <a:p>
            <a:r>
              <a:rPr lang="en-US" b="1" dirty="0"/>
              <a:t>Apache Spark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C3A24-9908-4B03-986D-C21E6D81F765}" type="datetime5">
              <a:rPr lang="en-US" smtClean="0"/>
              <a:t>14-Jul-17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562451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6711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RDD Operations</a:t>
            </a:r>
          </a:p>
          <a:p>
            <a:pPr lvl="1"/>
            <a:r>
              <a:rPr lang="en-US" sz="2000" dirty="0"/>
              <a:t>Transformation</a:t>
            </a:r>
          </a:p>
          <a:p>
            <a:pPr lvl="1"/>
            <a:r>
              <a:rPr lang="en-US" sz="2000" dirty="0"/>
              <a:t>Action</a:t>
            </a:r>
          </a:p>
          <a:p>
            <a:pPr lvl="1"/>
            <a:r>
              <a:rPr lang="en-US" sz="2000" dirty="0"/>
              <a:t>Lazy Evaluation</a:t>
            </a:r>
          </a:p>
          <a:p>
            <a:r>
              <a:rPr lang="en-US" dirty="0"/>
              <a:t>Passing Functions to Spark</a:t>
            </a:r>
          </a:p>
          <a:p>
            <a:r>
              <a:rPr lang="en-US" dirty="0"/>
              <a:t>Persistence/Caching of Intermediate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96063"/>
            <a:ext cx="1000125" cy="261937"/>
          </a:xfrm>
          <a:prstGeom prst="rect">
            <a:avLst/>
          </a:prstGeom>
        </p:spPr>
        <p:txBody>
          <a:bodyPr/>
          <a:lstStyle/>
          <a:p>
            <a:fld id="{6F741E16-8754-48F1-ABEB-9CECF52E0901}" type="datetime5">
              <a:rPr lang="en-US" smtClean="0"/>
              <a:t>14-Jul-17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31" y="3352800"/>
            <a:ext cx="6096000" cy="21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458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Transformations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EDAD-F9AF-46CB-9C91-36703A07EE69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DAB118-5806-48B3-83E0-560B70759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489"/>
            <a:ext cx="9144000" cy="51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097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Value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77706"/>
            <a:ext cx="7886700" cy="3263504"/>
          </a:xfrm>
        </p:spPr>
        <p:txBody>
          <a:bodyPr/>
          <a:lstStyle/>
          <a:p>
            <a:r>
              <a:rPr lang="en-US" dirty="0"/>
              <a:t>Creating Paired RDD</a:t>
            </a:r>
          </a:p>
          <a:p>
            <a:r>
              <a:rPr lang="en-US" dirty="0"/>
              <a:t>Transformations on Pair RDDs</a:t>
            </a:r>
          </a:p>
          <a:p>
            <a:r>
              <a:rPr lang="en-US" dirty="0"/>
              <a:t>Actions on Pair RDDs</a:t>
            </a:r>
          </a:p>
          <a:p>
            <a:r>
              <a:rPr lang="en-US" dirty="0"/>
              <a:t>Data Partitioning </a:t>
            </a:r>
          </a:p>
          <a:p>
            <a:r>
              <a:rPr lang="en-US" dirty="0"/>
              <a:t>Custom Partitioner</a:t>
            </a:r>
          </a:p>
          <a:p>
            <a:r>
              <a:rPr lang="en-US" dirty="0"/>
              <a:t>Lab Activities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0FB03-F8E2-4D77-80C8-7824D738D7DA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107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Operations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B4B35D-E081-4D5F-97B8-D1BB1721E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63" y="1241285"/>
            <a:ext cx="8674100" cy="47040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E2F99-FB94-45F3-A7FF-01AE86396E99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1688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Hash Partitioner</a:t>
            </a:r>
          </a:p>
          <a:p>
            <a:r>
              <a:rPr lang="en-US" dirty="0"/>
              <a:t>Range Partitioner</a:t>
            </a:r>
          </a:p>
          <a:p>
            <a:r>
              <a:rPr lang="en-US" dirty="0"/>
              <a:t>Significance of partitioning in transformations</a:t>
            </a:r>
          </a:p>
          <a:p>
            <a:r>
              <a:rPr lang="en-US" dirty="0"/>
              <a:t>Repartition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CC58-07A5-43ED-98AB-3DCA81F2ACC3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4315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Hash Partitioning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747" y="2318743"/>
            <a:ext cx="6336506" cy="307895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239D-F8A7-4DDF-9A99-A985B7F79ECF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5649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Range Partitioning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748" y="2226469"/>
            <a:ext cx="7298504" cy="326350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239D-F8A7-4DDF-9A99-A985B7F79ECF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29099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75E1-1271-4BCE-9981-412A28BB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81B934-3EEF-4640-8932-A0607C47C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6800"/>
            <a:ext cx="8674100" cy="4606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9E13B-E98D-48DC-AA99-9D9D5E1E49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EC35A-8438-490D-8464-C25E5CFECC00}" type="slidenum">
              <a:rPr lang="en-US" altLang="en-US" smtClean="0">
                <a:solidFill>
                  <a:srgbClr val="FFFFFF"/>
                </a:solidFill>
              </a:rPr>
              <a:pPr>
                <a:defRPr/>
              </a:pPr>
              <a:t>17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822D4-78C6-49A8-90E3-3A47A306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1714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Distributed collection of data organized into named columns</a:t>
            </a:r>
          </a:p>
          <a:p>
            <a:r>
              <a:rPr lang="en-US" b="0" dirty="0"/>
              <a:t>Equivalent to Table in RDMBS</a:t>
            </a:r>
          </a:p>
          <a:p>
            <a:r>
              <a:rPr lang="en-US" b="0" dirty="0"/>
              <a:t>SQL like interface on RDDs</a:t>
            </a:r>
          </a:p>
          <a:p>
            <a:r>
              <a:rPr lang="en-US" b="0" dirty="0"/>
              <a:t>Optimized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EC35A-8438-490D-8464-C25E5CFECC00}" type="slidenum">
              <a:rPr lang="en-US" altLang="en-US" smtClean="0">
                <a:solidFill>
                  <a:srgbClr val="FFFFFF"/>
                </a:solidFill>
              </a:rPr>
              <a:pPr>
                <a:defRPr/>
              </a:pPr>
              <a:t>18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frames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3F032D-7E64-41DC-A999-6AD1FB83D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" y="3200400"/>
            <a:ext cx="9144000" cy="27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425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Dataframe -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Dataframe Actions</a:t>
            </a:r>
          </a:p>
          <a:p>
            <a:r>
              <a:rPr lang="en-US" dirty="0"/>
              <a:t>Dataframe Functions</a:t>
            </a:r>
          </a:p>
          <a:p>
            <a:r>
              <a:rPr lang="en-US" dirty="0"/>
              <a:t>Create UDF</a:t>
            </a:r>
          </a:p>
          <a:p>
            <a:r>
              <a:rPr lang="en-US" dirty="0"/>
              <a:t>Partitions in Data frames</a:t>
            </a:r>
          </a:p>
          <a:p>
            <a:r>
              <a:rPr lang="en-US" dirty="0"/>
              <a:t>Lab Activities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78637-9634-45DF-B8FA-B82EE87A738A}" type="datetime5">
              <a:rPr lang="en-US" smtClean="0"/>
              <a:t>14-Jul-17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8246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EC35A-8438-490D-8464-C25E5CFECC00}" type="slidenum">
              <a:rPr lang="en-US" altLang="en-US" smtClean="0">
                <a:solidFill>
                  <a:srgbClr val="FFFFFF"/>
                </a:solidFill>
              </a:rPr>
              <a:pPr>
                <a:defRPr/>
              </a:pPr>
              <a:t>2</a:t>
            </a:fld>
            <a:endParaRPr lang="en-US" altLang="en-US" dirty="0">
              <a:solidFill>
                <a:srgbClr val="FFFFFF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dirty="0"/>
              <a:t>Apache Spark is a cluster computing platform on top of a storage layer.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dirty="0"/>
              <a:t>It extends MapReduce with support for more types of components such as streaming and interactive analytics.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US" dirty="0"/>
              <a:t>Spark offers the ability to run computations in memory, but is also more efficient than MapReduce for running on disk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3240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1141922"/>
            <a:ext cx="5493544" cy="1350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75" y="2568313"/>
            <a:ext cx="5729288" cy="1307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38" y="3816515"/>
            <a:ext cx="5800725" cy="20716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A7FF5-41BD-4FA6-ADF8-B1AFDF7B054A}" type="datetime5">
              <a:rPr lang="en-US" smtClean="0"/>
              <a:t>14-Jul-17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2413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56" y="1131094"/>
            <a:ext cx="4648711" cy="232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089" y="3518454"/>
            <a:ext cx="4600997" cy="189354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E2DB8-C9E3-40DB-A87B-6845FD90BCC9}" type="datetime5">
              <a:rPr lang="en-US" smtClean="0"/>
              <a:t>14-Jul-17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8690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Integrated Queries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295" y="2226469"/>
            <a:ext cx="6855410" cy="32635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6B47-4777-4FD3-AE9C-F08CDB7B6B01}" type="datetime5">
              <a:rPr lang="en-US" smtClean="0"/>
              <a:t>14-Jul-17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393176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Save Operations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1600"/>
            <a:ext cx="7159228" cy="403681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A807-63F8-4049-8520-0BE209B9C9EA}" type="datetime5">
              <a:rPr lang="en-US" smtClean="0"/>
              <a:t>14-Jul-17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9108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Partition Data frames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1" y="2059613"/>
            <a:ext cx="5712188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4117014"/>
            <a:ext cx="5284757" cy="15522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EC9A-3DAB-484F-8A4B-3BBCA5D41F67}" type="datetime5">
              <a:rPr lang="en-US" smtClean="0"/>
              <a:t>14-Jul-17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75567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: Tuning Memory usage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691" y="2372321"/>
            <a:ext cx="7236619" cy="29718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9D3B-5C13-4F1C-9FA1-AFA29AA848EC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20683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Logging</a:t>
            </a:r>
            <a:r>
              <a:rPr lang="en-US" dirty="0"/>
              <a:t>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37096"/>
            <a:ext cx="6938492" cy="326350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43EFC-ABBC-4F32-A565-F6F688958846}" type="datetime5">
              <a:rPr lang="en-US" smtClean="0"/>
              <a:t>14-Jul-17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08143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Accumulators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Accumulators</a:t>
            </a:r>
            <a:r>
              <a:rPr lang="en-US" dirty="0"/>
              <a:t> are variables that are "added" to through an associative and commutative operation</a:t>
            </a:r>
          </a:p>
          <a:p>
            <a:r>
              <a:rPr lang="en-US" dirty="0"/>
              <a:t>Similar to Counters in Map Reduce</a:t>
            </a:r>
          </a:p>
          <a:p>
            <a:r>
              <a:rPr lang="en-US" dirty="0"/>
              <a:t>Accumulator are write-only variables for executors. They can be added to by executors</a:t>
            </a:r>
          </a:p>
          <a:p>
            <a:pPr marL="0" indent="0">
              <a:buNone/>
            </a:pPr>
            <a:r>
              <a:rPr lang="en-US" dirty="0"/>
              <a:t>   and read by the driver only.</a:t>
            </a:r>
          </a:p>
          <a:p>
            <a:r>
              <a:rPr lang="en-US" dirty="0"/>
              <a:t>Accumulators are not </a:t>
            </a:r>
          </a:p>
          <a:p>
            <a:pPr marL="0" indent="0">
              <a:buNone/>
            </a:pPr>
            <a:r>
              <a:rPr lang="en-US" dirty="0"/>
              <a:t>   thread-safe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A8C1-88DA-4390-9812-D17AD67DE5FA}" type="datetime5">
              <a:rPr lang="en-US" smtClean="0"/>
              <a:t>14-Jul-17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632" y="2895600"/>
            <a:ext cx="5160168" cy="25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53862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Broadcast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Read-only variables cached on each machine</a:t>
            </a:r>
          </a:p>
          <a:p>
            <a:r>
              <a:rPr lang="en-US" dirty="0"/>
              <a:t>Spark distribute broadcast variables using efficient broadcast algorithms at each stage to reduce communication cost</a:t>
            </a:r>
          </a:p>
          <a:p>
            <a:r>
              <a:rPr lang="en-US" dirty="0"/>
              <a:t>Can be accessed by “value” method</a:t>
            </a:r>
          </a:p>
          <a:p>
            <a:r>
              <a:rPr lang="en-US" dirty="0"/>
              <a:t>Shipped to nodes only once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9B10C-1D0D-49EF-9B3B-95C74A02031C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40" y="3276600"/>
            <a:ext cx="6842859" cy="18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55110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Spark Streaming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57200" y="1295400"/>
            <a:ext cx="3886200" cy="3263504"/>
          </a:xfrm>
        </p:spPr>
        <p:txBody>
          <a:bodyPr/>
          <a:lstStyle/>
          <a:p>
            <a:r>
              <a:rPr lang="en-US" dirty="0"/>
              <a:t>Process data in real time </a:t>
            </a:r>
          </a:p>
          <a:p>
            <a:r>
              <a:rPr lang="en-US" dirty="0"/>
              <a:t>Fast batch-processing system</a:t>
            </a:r>
          </a:p>
          <a:p>
            <a:r>
              <a:rPr lang="en-US" dirty="0"/>
              <a:t>Collects data stream into small batch to process it</a:t>
            </a:r>
          </a:p>
          <a:p>
            <a:r>
              <a:rPr lang="en-US" dirty="0"/>
              <a:t>Batches are called as </a:t>
            </a:r>
            <a:r>
              <a:rPr lang="en-US" dirty="0" err="1"/>
              <a:t>Dstream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9257-C624-4D59-B416-8CA6FB1BDEFC}" type="datetime5">
              <a:rPr lang="en-US" smtClean="0"/>
              <a:t>14-Jul-17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29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7F3E7D-C830-45A4-B820-854FFE7E9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7590" y="544117"/>
            <a:ext cx="4260850" cy="49609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3849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Spark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Reliable In-memory Processing </a:t>
            </a:r>
          </a:p>
          <a:p>
            <a:r>
              <a:rPr lang="en-US" dirty="0"/>
              <a:t>In-memory data sharing across DAGs make it possible for different jobs to work with the same data quickly</a:t>
            </a:r>
          </a:p>
          <a:p>
            <a:r>
              <a:rPr lang="en-US" dirty="0"/>
              <a:t>Iterative algorithms are faster as data is not being written to disk between jobs</a:t>
            </a:r>
          </a:p>
          <a:p>
            <a:r>
              <a:rPr lang="en-US" dirty="0"/>
              <a:t>Spark processes data 10 times faster than MapReduce on disk and 100 times faster in memory</a:t>
            </a:r>
          </a:p>
          <a:p>
            <a:r>
              <a:rPr lang="en-US" dirty="0"/>
              <a:t>Unified stack</a:t>
            </a:r>
          </a:p>
          <a:p>
            <a:r>
              <a:rPr lang="en-US" dirty="0"/>
              <a:t>Multi language support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C9E8C-B639-4449-8573-74466DBA018B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06902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4BEE-027D-4BB1-9C3E-90979C4A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C30070-1C5C-46BA-AD23-EED9147BCD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1000408"/>
            <a:ext cx="7843837" cy="53482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A8660-63C7-496F-B442-A7285AA90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DC123C-7BE5-4095-BD8C-C176E014621A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5B66B-41C3-4B42-8318-09878FBC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92041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7A44-6966-439B-8968-89BAC27F4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A0D78-FD1D-4986-89EF-E87A033D5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DC123C-7BE5-4095-BD8C-C176E014621A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A70A2-A401-4D4C-B5A6-3591440C5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10D4B-242B-46E4-861A-E7A104E4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72283"/>
            <a:ext cx="8028451" cy="48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57381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72C7-CDBF-4A1B-A628-8475BFC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9FC45-F3F9-4C0E-B04E-D9C02C8B57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DC123C-7BE5-4095-BD8C-C176E014621A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00A4A-5DB3-4DCF-8F7B-665B5654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220A0-90C0-435F-914F-9FA147B0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5" y="1066800"/>
            <a:ext cx="8895715" cy="486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8738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AB8B-F4F4-4A0A-B53E-58E8179E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Fault-tolerance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4C7F0-83D5-44DC-8CE7-C19053DF26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DC123C-7BE5-4095-BD8C-C176E014621A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F0F39-A202-46ED-A83A-852B52AD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FC849-04FB-4768-8FB6-582CEBC6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54" y="990600"/>
            <a:ext cx="8012312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49862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B5E21-525D-4BCF-9577-36E39D8B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BE875-8369-4B37-A911-E43E5B4F0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362" y="1112839"/>
            <a:ext cx="8529637" cy="4754562"/>
          </a:xfrm>
        </p:spPr>
        <p:txBody>
          <a:bodyPr/>
          <a:lstStyle/>
          <a:p>
            <a:r>
              <a:rPr lang="en-US" dirty="0"/>
              <a:t>Sequence of RDD representing stream</a:t>
            </a:r>
          </a:p>
          <a:p>
            <a:r>
              <a:rPr lang="en-US" dirty="0" err="1"/>
              <a:t>Dstream</a:t>
            </a:r>
            <a:r>
              <a:rPr lang="en-US" dirty="0"/>
              <a:t> interface defines how to generate RDD in each batch</a:t>
            </a:r>
          </a:p>
          <a:p>
            <a:pPr lvl="1"/>
            <a:r>
              <a:rPr lang="en-US" dirty="0"/>
              <a:t>List of Dependents</a:t>
            </a:r>
          </a:p>
          <a:p>
            <a:pPr lvl="1"/>
            <a:r>
              <a:rPr lang="en-US" dirty="0"/>
              <a:t>Slide interval </a:t>
            </a:r>
          </a:p>
          <a:p>
            <a:pPr lvl="1"/>
            <a:r>
              <a:rPr lang="en-US" dirty="0"/>
              <a:t>Computation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16C3C-28B1-4A27-AB2C-F7DD88F59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DC123C-7BE5-4095-BD8C-C176E014621A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FDF7F-F0B8-4539-8D3D-94D415D0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72739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BA13-0FB7-4D79-8313-0FA956B2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Dstream</a:t>
            </a:r>
            <a:r>
              <a:rPr lang="en-US" dirty="0"/>
              <a:t> Graph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37D0F-D51E-4A81-A685-10A47396FC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DC123C-7BE5-4095-BD8C-C176E014621A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5ECCB-5F26-45A3-B15D-7AE1D0AED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F75D08-F09F-4E6C-8A5C-E9D451809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50081"/>
            <a:ext cx="6629400" cy="49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51810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F88E-09DF-4652-B62E-08161020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Checkpointing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152A4-9486-4EC3-BADB-7B22287C4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DC123C-7BE5-4095-BD8C-C176E014621A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9B5F0-D9E5-41B4-BCE7-C8FAF1D8F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9C55F-E911-4A4E-A333-5C9D1AC8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3" y="1066800"/>
            <a:ext cx="7824287" cy="45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29304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3E647-BAA2-4B29-9736-47EDBEAA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A2EC8-85FE-4AFA-AB44-20E57C4054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3362" y="1112838"/>
            <a:ext cx="8377237" cy="4960937"/>
          </a:xfrm>
        </p:spPr>
        <p:txBody>
          <a:bodyPr/>
          <a:lstStyle/>
          <a:p>
            <a:r>
              <a:rPr lang="en-US" dirty="0"/>
              <a:t>Streaming app based on HDFS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12CFA-528C-4757-BE54-706703F769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DC123C-7BE5-4095-BD8C-C176E014621A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4CF6-EE38-4ACA-B29C-BA7C4741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618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https://spark.apache.org/docs/latest/programming-guide.html</a:t>
            </a:r>
          </a:p>
          <a:p>
            <a:r>
              <a:rPr lang="en-US" dirty="0">
                <a:hlinkClick r:id="rId2"/>
              </a:rPr>
              <a:t>https://spark.apache.org/docs/1.5.0/api/python/_modules/pyspark/</a:t>
            </a:r>
          </a:p>
          <a:p>
            <a:r>
              <a:rPr lang="en-US" dirty="0">
                <a:hlinkClick r:id="rId2"/>
              </a:rPr>
              <a:t>http://learn.mapr.com/ess-360-apache-spark-essentials</a:t>
            </a:r>
            <a:endParaRPr lang="en-US" dirty="0"/>
          </a:p>
          <a:p>
            <a:r>
              <a:rPr lang="en-US" dirty="0">
                <a:hlinkClick r:id="rId3"/>
              </a:rPr>
              <a:t>https://jaceklaskowski.gitbooks.io/mastering-apache-spark/content/spark-rdd-partitions.html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5D0-DF19-44C7-A150-2CA9B0B0363F}" type="datetime5">
              <a:rPr lang="en-US" smtClean="0"/>
              <a:t>14-Jul-17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7C8BDE3B-8442-4855-85FE-79A61486AB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29217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6">
              <a:buNone/>
            </a:pPr>
            <a:r>
              <a:rPr lang="en-US" sz="4000" dirty="0"/>
              <a:t>Thank You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257" y="1650262"/>
            <a:ext cx="6579394" cy="26431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D9C1-316C-474B-AAD5-664099449197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8772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Spark Stack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9" y="2125266"/>
            <a:ext cx="5388428" cy="28091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D4A3A-E2C5-46FA-8FE4-99DA2F7C14CE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565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Spark Core – Execution flow 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555" y="2125266"/>
            <a:ext cx="7107205" cy="2700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69ED2-6AD3-42B6-8C21-16FB578841B7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5532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 Modes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156619"/>
            <a:ext cx="7529270" cy="32535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56D68-63E8-4BAB-A269-A696BC689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1112839"/>
            <a:ext cx="3428999" cy="2087561"/>
          </a:xfrm>
        </p:spPr>
        <p:txBody>
          <a:bodyPr/>
          <a:lstStyle/>
          <a:p>
            <a:r>
              <a:rPr lang="en-US" dirty="0"/>
              <a:t>Client</a:t>
            </a:r>
          </a:p>
          <a:p>
            <a:r>
              <a:rPr lang="en-US" dirty="0"/>
              <a:t>Clustered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596063"/>
            <a:ext cx="1000125" cy="261937"/>
          </a:xfrm>
          <a:prstGeom prst="rect">
            <a:avLst/>
          </a:prstGeom>
        </p:spPr>
        <p:txBody>
          <a:bodyPr/>
          <a:lstStyle/>
          <a:p>
            <a:fld id="{C4598456-9953-422B-BFF8-3211B692A436}" type="datetime5">
              <a:rPr lang="en-US" smtClean="0"/>
              <a:t>14-Jul-17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6071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Loading data in Spark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formats and File system</a:t>
            </a:r>
          </a:p>
          <a:p>
            <a:r>
              <a:rPr lang="en-US" dirty="0"/>
              <a:t>Structured data sources – Spark SQL</a:t>
            </a:r>
          </a:p>
          <a:p>
            <a:r>
              <a:rPr lang="en-US" dirty="0"/>
              <a:t>Databases and Key Value pairs</a:t>
            </a:r>
          </a:p>
          <a:p>
            <a:r>
              <a:rPr lang="en-US" dirty="0"/>
              <a:t>Lab Activity – Load data from Hive/</a:t>
            </a:r>
            <a:r>
              <a:rPr lang="en-US" dirty="0" err="1"/>
              <a:t>mysql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31225-D77E-4F88-8E27-503FBDF6F9ED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5152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Resilient Distributed Datasets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1524000"/>
            <a:ext cx="4159010" cy="32004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0" y="2118729"/>
            <a:ext cx="3886200" cy="3263504"/>
          </a:xfrm>
        </p:spPr>
        <p:txBody>
          <a:bodyPr/>
          <a:lstStyle/>
          <a:p>
            <a:r>
              <a:rPr lang="en-US" dirty="0"/>
              <a:t>Primary Data abstraction in Spark</a:t>
            </a:r>
          </a:p>
          <a:p>
            <a:r>
              <a:rPr lang="en-US" dirty="0"/>
              <a:t>Collection of Objects distributed across nodes</a:t>
            </a:r>
          </a:p>
          <a:p>
            <a:r>
              <a:rPr lang="en-US" dirty="0"/>
              <a:t>Immutable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CE2E-4116-4723-A877-F62A39296847}" type="datetime5">
              <a:rPr lang="en-US" smtClean="0"/>
              <a:t>14-Jul-17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AXP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5624513"/>
            <a:ext cx="2057400" cy="273844"/>
          </a:xfrm>
          <a:prstGeom prst="rect">
            <a:avLst/>
          </a:prstGeom>
        </p:spPr>
        <p:txBody>
          <a:bodyPr/>
          <a:lstStyle/>
          <a:p>
            <a:fld id="{EDC8A06F-5776-4892-AEDA-35264BBE41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8942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_Manuf_2009_2">
  <a:themeElements>
    <a:clrScheme name="Syntel Standard">
      <a:dk1>
        <a:srgbClr val="000000"/>
      </a:dk1>
      <a:lt1>
        <a:srgbClr val="FFFFFF"/>
      </a:lt1>
      <a:dk2>
        <a:srgbClr val="00573B"/>
      </a:dk2>
      <a:lt2>
        <a:srgbClr val="5C5C5C"/>
      </a:lt2>
      <a:accent1>
        <a:srgbClr val="9E420E"/>
      </a:accent1>
      <a:accent2>
        <a:srgbClr val="CFC498"/>
      </a:accent2>
      <a:accent3>
        <a:srgbClr val="BF0629"/>
      </a:accent3>
      <a:accent4>
        <a:srgbClr val="1F9189"/>
      </a:accent4>
      <a:accent5>
        <a:srgbClr val="0504CA"/>
      </a:accent5>
      <a:accent6>
        <a:srgbClr val="DCAD4A"/>
      </a:accent6>
      <a:hlink>
        <a:srgbClr val="F26E01"/>
      </a:hlink>
      <a:folHlink>
        <a:srgbClr val="007E1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anuf_2009_2 1">
        <a:dk1>
          <a:srgbClr val="000000"/>
        </a:dk1>
        <a:lt1>
          <a:srgbClr val="FFFFFF"/>
        </a:lt1>
        <a:dk2>
          <a:srgbClr val="00573B"/>
        </a:dk2>
        <a:lt2>
          <a:srgbClr val="5C5C5C"/>
        </a:lt2>
        <a:accent1>
          <a:srgbClr val="9E420E"/>
        </a:accent1>
        <a:accent2>
          <a:srgbClr val="CFC498"/>
        </a:accent2>
        <a:accent3>
          <a:srgbClr val="FFFFFF"/>
        </a:accent3>
        <a:accent4>
          <a:srgbClr val="000000"/>
        </a:accent4>
        <a:accent5>
          <a:srgbClr val="CCB0AA"/>
        </a:accent5>
        <a:accent6>
          <a:srgbClr val="BBB189"/>
        </a:accent6>
        <a:hlink>
          <a:srgbClr val="F26E01"/>
        </a:hlink>
        <a:folHlink>
          <a:srgbClr val="007E1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nuf_2009_2 2">
        <a:dk1>
          <a:srgbClr val="000000"/>
        </a:dk1>
        <a:lt1>
          <a:srgbClr val="FFFFFF"/>
        </a:lt1>
        <a:dk2>
          <a:srgbClr val="BF0629"/>
        </a:dk2>
        <a:lt2>
          <a:srgbClr val="5E1E08"/>
        </a:lt2>
        <a:accent1>
          <a:srgbClr val="9E420E"/>
        </a:accent1>
        <a:accent2>
          <a:srgbClr val="CFC498"/>
        </a:accent2>
        <a:accent3>
          <a:srgbClr val="FFFFFF"/>
        </a:accent3>
        <a:accent4>
          <a:srgbClr val="000000"/>
        </a:accent4>
        <a:accent5>
          <a:srgbClr val="CCB0AA"/>
        </a:accent5>
        <a:accent6>
          <a:srgbClr val="BBB189"/>
        </a:accent6>
        <a:hlink>
          <a:srgbClr val="F26E01"/>
        </a:hlink>
        <a:folHlink>
          <a:srgbClr val="DCAD4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nuf_2009_2 3">
        <a:dk1>
          <a:srgbClr val="000000"/>
        </a:dk1>
        <a:lt1>
          <a:srgbClr val="FFFFFF"/>
        </a:lt1>
        <a:dk2>
          <a:srgbClr val="1F9189"/>
        </a:dk2>
        <a:lt2>
          <a:srgbClr val="00573B"/>
        </a:lt2>
        <a:accent1>
          <a:srgbClr val="0504CA"/>
        </a:accent1>
        <a:accent2>
          <a:srgbClr val="ACB0E5"/>
        </a:accent2>
        <a:accent3>
          <a:srgbClr val="FFFFFF"/>
        </a:accent3>
        <a:accent4>
          <a:srgbClr val="000000"/>
        </a:accent4>
        <a:accent5>
          <a:srgbClr val="AAAAE1"/>
        </a:accent5>
        <a:accent6>
          <a:srgbClr val="9B9FCF"/>
        </a:accent6>
        <a:hlink>
          <a:srgbClr val="007E12"/>
        </a:hlink>
        <a:folHlink>
          <a:srgbClr val="CBB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yntel Standard">
    <a:dk1>
      <a:srgbClr val="000000"/>
    </a:dk1>
    <a:lt1>
      <a:srgbClr val="FFFFFF"/>
    </a:lt1>
    <a:dk2>
      <a:srgbClr val="00573B"/>
    </a:dk2>
    <a:lt2>
      <a:srgbClr val="5C5C5C"/>
    </a:lt2>
    <a:accent1>
      <a:srgbClr val="9E420E"/>
    </a:accent1>
    <a:accent2>
      <a:srgbClr val="CFC498"/>
    </a:accent2>
    <a:accent3>
      <a:srgbClr val="BF0629"/>
    </a:accent3>
    <a:accent4>
      <a:srgbClr val="1F9189"/>
    </a:accent4>
    <a:accent5>
      <a:srgbClr val="0504CA"/>
    </a:accent5>
    <a:accent6>
      <a:srgbClr val="DCAD4A"/>
    </a:accent6>
    <a:hlink>
      <a:srgbClr val="F26E01"/>
    </a:hlink>
    <a:folHlink>
      <a:srgbClr val="007E1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9354</TotalTime>
  <Words>533</Words>
  <Application>Microsoft Office PowerPoint</Application>
  <PresentationFormat>On-screen Show (4:3)</PresentationFormat>
  <Paragraphs>201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1_Manuf_2009_2</vt:lpstr>
      <vt:lpstr>Apache Spark</vt:lpstr>
      <vt:lpstr>Apache Spark</vt:lpstr>
      <vt:lpstr>Why Spark ? </vt:lpstr>
      <vt:lpstr>PowerPoint Presentation</vt:lpstr>
      <vt:lpstr>Spark Stack </vt:lpstr>
      <vt:lpstr>Spark Core – Execution flow  </vt:lpstr>
      <vt:lpstr>Deploy Modes</vt:lpstr>
      <vt:lpstr>Loading data in Spark</vt:lpstr>
      <vt:lpstr>Resilient Distributed Datasets</vt:lpstr>
      <vt:lpstr>PowerPoint Presentation</vt:lpstr>
      <vt:lpstr>Common Transformations</vt:lpstr>
      <vt:lpstr>Key Value Pairs</vt:lpstr>
      <vt:lpstr>Common Operations</vt:lpstr>
      <vt:lpstr>Data Partitioning</vt:lpstr>
      <vt:lpstr>Hash Partitioning </vt:lpstr>
      <vt:lpstr>Range Partitioning</vt:lpstr>
      <vt:lpstr>Significance of Partitioning</vt:lpstr>
      <vt:lpstr>Data frames</vt:lpstr>
      <vt:lpstr>Dataframe - Operations</vt:lpstr>
      <vt:lpstr>PowerPoint Presentation</vt:lpstr>
      <vt:lpstr>PowerPoint Presentation</vt:lpstr>
      <vt:lpstr>Other Integrated Queries</vt:lpstr>
      <vt:lpstr>Save Operations</vt:lpstr>
      <vt:lpstr>Partition Data frames</vt:lpstr>
      <vt:lpstr>Performance : Tuning Memory usage</vt:lpstr>
      <vt:lpstr>Logging </vt:lpstr>
      <vt:lpstr>Accumulators</vt:lpstr>
      <vt:lpstr>Broadcast Variables</vt:lpstr>
      <vt:lpstr>Spark Streaming</vt:lpstr>
      <vt:lpstr> </vt:lpstr>
      <vt:lpstr>Example </vt:lpstr>
      <vt:lpstr>Key Concepts</vt:lpstr>
      <vt:lpstr>Fault-tolerance</vt:lpstr>
      <vt:lpstr>DStream</vt:lpstr>
      <vt:lpstr>Dstream Graph</vt:lpstr>
      <vt:lpstr>RDD Checkpointing</vt:lpstr>
      <vt:lpstr>Lab</vt:lpstr>
      <vt:lpstr>References </vt:lpstr>
      <vt:lpstr>PowerPoint Presentation</vt:lpstr>
    </vt:vector>
  </TitlesOfParts>
  <Company>Syntel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NS25612</dc:creator>
  <cp:lastModifiedBy>DEVESH AMETA</cp:lastModifiedBy>
  <cp:revision>72</cp:revision>
  <dcterms:created xsi:type="dcterms:W3CDTF">2011-12-05T08:02:19Z</dcterms:created>
  <dcterms:modified xsi:type="dcterms:W3CDTF">2017-07-15T02:41:42Z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XPAuthor">
    <vt:lpwstr>Muralidharan Shanmugasundaram</vt:lpwstr>
  </property>
  <property fmtid="{D5CDD505-2E9C-101B-9397-08002B2CF9AE}" pid="3" name="AXPDataClassification">
    <vt:lpwstr>AXP Internal</vt:lpwstr>
  </property>
  <property fmtid="{D5CDD505-2E9C-101B-9397-08002B2CF9AE}" pid="4" name="AXPDataClassificationForSearch">
    <vt:lpwstr>AXPInternal_UniqueSearchString</vt:lpwstr>
  </property>
</Properties>
</file>